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B3695EB-56B7-4DF1-AE46-2469F72C822D}"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99516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B3695EB-56B7-4DF1-AE46-2469F72C822D}"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330728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B3695EB-56B7-4DF1-AE46-2469F72C822D}"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359300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B3695EB-56B7-4DF1-AE46-2469F72C822D}"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2004154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DB3695EB-56B7-4DF1-AE46-2469F72C822D}" type="datetimeFigureOut">
              <a:rPr lang="nl-NL" smtClean="0"/>
              <a:t>14-5-2020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29931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B3695EB-56B7-4DF1-AE46-2469F72C822D}" type="datetimeFigureOut">
              <a:rPr lang="nl-NL" smtClean="0"/>
              <a:t>14-5-2020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3271733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B3695EB-56B7-4DF1-AE46-2469F72C822D}" type="datetimeFigureOut">
              <a:rPr lang="nl-NL" smtClean="0"/>
              <a:t>14-5-2020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2432408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B3695EB-56B7-4DF1-AE46-2469F72C822D}" type="datetimeFigureOut">
              <a:rPr lang="nl-NL" smtClean="0"/>
              <a:t>14-5-2020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1513134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B3695EB-56B7-4DF1-AE46-2469F72C822D}" type="datetimeFigureOut">
              <a:rPr lang="nl-NL" smtClean="0"/>
              <a:t>14-5-2020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2712918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DB3695EB-56B7-4DF1-AE46-2469F72C822D}" type="datetimeFigureOut">
              <a:rPr lang="nl-NL" smtClean="0"/>
              <a:t>14-5-2020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536506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DB3695EB-56B7-4DF1-AE46-2469F72C822D}" type="datetimeFigureOut">
              <a:rPr lang="nl-NL" smtClean="0"/>
              <a:t>14-5-2020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1C66D5-C4E6-47BB-B07F-5808F69A9538}" type="slidenum">
              <a:rPr lang="nl-NL" smtClean="0"/>
              <a:t>‹nr.›</a:t>
            </a:fld>
            <a:endParaRPr lang="nl-NL"/>
          </a:p>
        </p:txBody>
      </p:sp>
    </p:spTree>
    <p:extLst>
      <p:ext uri="{BB962C8B-B14F-4D97-AF65-F5344CB8AC3E}">
        <p14:creationId xmlns:p14="http://schemas.microsoft.com/office/powerpoint/2010/main" val="1734207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695EB-56B7-4DF1-AE46-2469F72C822D}" type="datetimeFigureOut">
              <a:rPr lang="nl-NL" smtClean="0"/>
              <a:t>14-5-2020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C66D5-C4E6-47BB-B07F-5808F69A9538}" type="slidenum">
              <a:rPr lang="nl-NL" smtClean="0"/>
              <a:t>‹nr.›</a:t>
            </a:fld>
            <a:endParaRPr lang="nl-NL"/>
          </a:p>
        </p:txBody>
      </p:sp>
    </p:spTree>
    <p:extLst>
      <p:ext uri="{BB962C8B-B14F-4D97-AF65-F5344CB8AC3E}">
        <p14:creationId xmlns:p14="http://schemas.microsoft.com/office/powerpoint/2010/main" val="3124758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wur.nl/nl/show-longread/Kringlooplandbouw-een-nieuw-perspectief-voor-de-Nederlandse-landbouw.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wur.nl/nl/show-longread/Kringlooplandbouw-een-nieuw-perspectief-voor-de-Nederlandse-landbouw.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Plantenteelt, kringlooplandbouw, periode 4</a:t>
            </a:r>
            <a:endParaRPr lang="nl-NL" dirty="0"/>
          </a:p>
        </p:txBody>
      </p:sp>
      <p:sp>
        <p:nvSpPr>
          <p:cNvPr id="3" name="Tijdelijke aanduiding voor inhoud 2"/>
          <p:cNvSpPr>
            <a:spLocks noGrp="1"/>
          </p:cNvSpPr>
          <p:nvPr>
            <p:ph idx="1"/>
          </p:nvPr>
        </p:nvSpPr>
        <p:spPr/>
        <p:txBody>
          <a:bodyPr/>
          <a:lstStyle/>
          <a:p>
            <a:r>
              <a:rPr lang="nl-NL" dirty="0" smtClean="0"/>
              <a:t>Nakijken opdracht kringlooplandbouw</a:t>
            </a:r>
          </a:p>
          <a:p>
            <a:r>
              <a:rPr lang="nl-NL" u="sng" dirty="0">
                <a:hlinkClick r:id="rId2"/>
              </a:rPr>
              <a:t>https://www.wur.nl/nl/show-longread/Kringlooplandbouw-een-nieuw-perspectief-voor-de-Nederlandse-landbouw.htm</a:t>
            </a:r>
            <a:endParaRPr lang="nl-NL" dirty="0" smtClean="0"/>
          </a:p>
          <a:p>
            <a:r>
              <a:rPr lang="nl-NL" dirty="0" smtClean="0"/>
              <a:t>Uitleg opdracht afwijkingen in de teelt: Onkruiden</a:t>
            </a:r>
          </a:p>
          <a:p>
            <a:r>
              <a:rPr lang="nl-NL" dirty="0" smtClean="0"/>
              <a:t>Aan de slag met de opdracht</a:t>
            </a:r>
          </a:p>
          <a:p>
            <a:r>
              <a:rPr lang="nl-NL" dirty="0" smtClean="0"/>
              <a:t>Vragen?</a:t>
            </a:r>
          </a:p>
          <a:p>
            <a:r>
              <a:rPr lang="nl-NL" dirty="0" smtClean="0"/>
              <a:t>Volgende week is Hemelvaart, geen les. </a:t>
            </a:r>
            <a:endParaRPr lang="nl-NL" dirty="0"/>
          </a:p>
        </p:txBody>
      </p:sp>
    </p:spTree>
    <p:extLst>
      <p:ext uri="{BB962C8B-B14F-4D97-AF65-F5344CB8AC3E}">
        <p14:creationId xmlns:p14="http://schemas.microsoft.com/office/powerpoint/2010/main" val="283810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048000" y="197346"/>
            <a:ext cx="6096000" cy="6463308"/>
          </a:xfrm>
          <a:prstGeom prst="rect">
            <a:avLst/>
          </a:prstGeom>
        </p:spPr>
        <p:txBody>
          <a:bodyPr>
            <a:spAutoFit/>
          </a:bodyPr>
          <a:lstStyle/>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Opdracht Kringlooplandbouw</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Bekijk de film ‘Met kringlooplandbouw 70% meer voedsel produceren: </a:t>
            </a:r>
            <a:r>
              <a:rPr lang="nl-NL" u="sng" dirty="0">
                <a:solidFill>
                  <a:srgbClr val="0000FF"/>
                </a:solidFill>
                <a:latin typeface="Arial" panose="020B0604020202020204" pitchFamily="34" charset="0"/>
                <a:ea typeface="Calibri" panose="020F0502020204030204" pitchFamily="34" charset="0"/>
                <a:cs typeface="Times New Roman" panose="02020603050405020304" pitchFamily="18" charset="0"/>
              </a:rPr>
              <a:t> </a:t>
            </a:r>
            <a:r>
              <a:rPr lang="nl-NL"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https://www.wur.nl/nl/show-longread/Kringlooplandbouw-een-nieuw-perspectief-voor-de-Nederlandse-landbouw.htm</a:t>
            </a:r>
            <a:endParaRPr lang="nl-NL"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Maak vraag 1 t/m 4 over het filmpje.</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marL="342900" lvl="0" indent="-342900">
              <a:spcAft>
                <a:spcPts val="0"/>
              </a:spcAft>
              <a:buFont typeface="+mj-lt"/>
              <a:buAutoNum type="arabicPeriod"/>
            </a:pPr>
            <a:r>
              <a:rPr lang="nl-NL" dirty="0">
                <a:latin typeface="Arial" panose="020B0604020202020204" pitchFamily="34" charset="0"/>
                <a:ea typeface="Calibri" panose="020F0502020204030204" pitchFamily="34" charset="0"/>
                <a:cs typeface="Times New Roman" panose="02020603050405020304" pitchFamily="18" charset="0"/>
              </a:rPr>
              <a:t>Hoeveel mensen zijn er op de wereld in 2050? </a:t>
            </a:r>
            <a:r>
              <a:rPr lang="nl-NL" b="1" dirty="0">
                <a:latin typeface="Arial" panose="020B0604020202020204" pitchFamily="34" charset="0"/>
                <a:ea typeface="Calibri" panose="020F0502020204030204" pitchFamily="34" charset="0"/>
                <a:cs typeface="Times New Roman" panose="02020603050405020304" pitchFamily="18" charset="0"/>
              </a:rPr>
              <a:t>Meer dan 9 miljard mensen.</a:t>
            </a:r>
            <a:endParaRPr lang="nl-NL"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nl-NL" dirty="0">
                <a:latin typeface="Arial" panose="020B0604020202020204" pitchFamily="34" charset="0"/>
                <a:ea typeface="Calibri" panose="020F0502020204030204" pitchFamily="34" charset="0"/>
                <a:cs typeface="Times New Roman" panose="02020603050405020304" pitchFamily="18" charset="0"/>
              </a:rPr>
              <a:t>Wat wordt bedoeld met lineaire ketens? </a:t>
            </a:r>
            <a:r>
              <a:rPr lang="nl-NL" b="1" dirty="0">
                <a:latin typeface="Arial" panose="020B0604020202020204" pitchFamily="34" charset="0"/>
                <a:ea typeface="Calibri" panose="020F0502020204030204" pitchFamily="34" charset="0"/>
                <a:cs typeface="Times New Roman" panose="02020603050405020304" pitchFamily="18" charset="0"/>
              </a:rPr>
              <a:t>Dan we produceren van grondstof naar eindproduct</a:t>
            </a:r>
            <a:r>
              <a:rPr lang="nl-NL" dirty="0">
                <a:latin typeface="Arial" panose="020B0604020202020204" pitchFamily="34" charset="0"/>
                <a:ea typeface="Calibri" panose="020F0502020204030204" pitchFamily="34" charset="0"/>
                <a:cs typeface="Times New Roman" panose="02020603050405020304" pitchFamily="18" charset="0"/>
              </a:rPr>
              <a:t>.</a:t>
            </a:r>
          </a:p>
          <a:p>
            <a:pPr marL="342900" lvl="0" indent="-342900">
              <a:spcAft>
                <a:spcPts val="0"/>
              </a:spcAft>
              <a:buFont typeface="+mj-lt"/>
              <a:buAutoNum type="arabicPeriod"/>
            </a:pPr>
            <a:r>
              <a:rPr lang="nl-NL" dirty="0">
                <a:latin typeface="Arial" panose="020B0604020202020204" pitchFamily="34" charset="0"/>
                <a:ea typeface="Calibri" panose="020F0502020204030204" pitchFamily="34" charset="0"/>
                <a:cs typeface="Times New Roman" panose="02020603050405020304" pitchFamily="18" charset="0"/>
              </a:rPr>
              <a:t>Hoe kunnen we een kringloop maken van het voedselsysteem? </a:t>
            </a:r>
            <a:r>
              <a:rPr lang="nl-NL" b="1" dirty="0">
                <a:latin typeface="Arial" panose="020B0604020202020204" pitchFamily="34" charset="0"/>
                <a:ea typeface="Calibri" panose="020F0502020204030204" pitchFamily="34" charset="0"/>
                <a:cs typeface="Times New Roman" panose="02020603050405020304" pitchFamily="18" charset="0"/>
              </a:rPr>
              <a:t>Als de reststromen van het bedrijf die het eindproduct maakt, de grondstoffen worden.</a:t>
            </a:r>
            <a:endParaRPr lang="nl-NL"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nl-NL" dirty="0">
                <a:latin typeface="Arial" panose="020B0604020202020204" pitchFamily="34" charset="0"/>
                <a:ea typeface="Calibri" panose="020F0502020204030204" pitchFamily="34" charset="0"/>
                <a:cs typeface="Times New Roman" panose="02020603050405020304" pitchFamily="18" charset="0"/>
              </a:rPr>
              <a:t>Noem drie voorbeelden uit de film wat we dan doen om de kringloop rond te maken. </a:t>
            </a:r>
            <a:r>
              <a:rPr lang="nl-NL" b="1" dirty="0">
                <a:latin typeface="Arial" panose="020B0604020202020204" pitchFamily="34" charset="0"/>
                <a:ea typeface="Calibri" panose="020F0502020204030204" pitchFamily="34" charset="0"/>
                <a:cs typeface="Times New Roman" panose="02020603050405020304" pitchFamily="18" charset="0"/>
              </a:rPr>
              <a:t>1. Dieren eten de voedselresten die mensen niet kunnen verteren. 2. Dieren eten voedsel wat overblijft en eten de reststromen. 3. Akkerbouwers gebruiken de mest van de dieren waar planten van kunnen groeien.</a:t>
            </a:r>
            <a:endParaRPr lang="nl-NL"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545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048000" y="612845"/>
            <a:ext cx="6096000" cy="5909310"/>
          </a:xfrm>
          <a:prstGeom prst="rect">
            <a:avLst/>
          </a:prstGeom>
        </p:spPr>
        <p:txBody>
          <a:bodyPr>
            <a:spAutoFit/>
          </a:bodyPr>
          <a:lstStyle/>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Maak vraag 5 t/m 12 m.b.v. de tekst.</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marL="342900" lvl="0" indent="-342900">
              <a:spcAft>
                <a:spcPts val="0"/>
              </a:spcAft>
              <a:buAutoNum type="arabicPeriod" startAt="5"/>
            </a:pPr>
            <a:r>
              <a:rPr lang="nl-NL" dirty="0" smtClean="0">
                <a:latin typeface="Arial" panose="020B0604020202020204" pitchFamily="34" charset="0"/>
                <a:ea typeface="Calibri" panose="020F0502020204030204" pitchFamily="34" charset="0"/>
                <a:cs typeface="Times New Roman" panose="02020603050405020304" pitchFamily="18" charset="0"/>
              </a:rPr>
              <a:t>Wat </a:t>
            </a:r>
            <a:r>
              <a:rPr lang="nl-NL" dirty="0">
                <a:latin typeface="Arial" panose="020B0604020202020204" pitchFamily="34" charset="0"/>
                <a:ea typeface="Calibri" panose="020F0502020204030204" pitchFamily="34" charset="0"/>
                <a:cs typeface="Times New Roman" panose="02020603050405020304" pitchFamily="18" charset="0"/>
              </a:rPr>
              <a:t>zijn reststromen? En wat gebeurt daar nu mee?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smtClean="0">
                <a:latin typeface="Arial" panose="020B0604020202020204" pitchFamily="34" charset="0"/>
                <a:ea typeface="Calibri" panose="020F0502020204030204" pitchFamily="34" charset="0"/>
                <a:cs typeface="Times New Roman" panose="02020603050405020304" pitchFamily="18" charset="0"/>
              </a:rPr>
              <a:t>      Reststromen </a:t>
            </a:r>
            <a:r>
              <a:rPr lang="nl-NL" b="1" dirty="0">
                <a:latin typeface="Arial" panose="020B0604020202020204" pitchFamily="34" charset="0"/>
                <a:ea typeface="Calibri" panose="020F0502020204030204" pitchFamily="34" charset="0"/>
                <a:cs typeface="Times New Roman" panose="02020603050405020304" pitchFamily="18" charset="0"/>
              </a:rPr>
              <a:t>blijven over als een eindproduct is </a:t>
            </a:r>
            <a:r>
              <a:rPr lang="nl-NL" b="1" dirty="0" smtClean="0">
                <a:latin typeface="Arial" panose="020B0604020202020204" pitchFamily="34" charset="0"/>
                <a:ea typeface="Calibri" panose="020F0502020204030204" pitchFamily="34" charset="0"/>
                <a:cs typeface="Times New Roman" panose="02020603050405020304" pitchFamily="18" charset="0"/>
              </a:rPr>
              <a:t>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geproduceerd</a:t>
            </a:r>
            <a:r>
              <a:rPr lang="nl-NL" b="1" dirty="0">
                <a:latin typeface="Arial" panose="020B0604020202020204" pitchFamily="34" charset="0"/>
                <a:ea typeface="Calibri" panose="020F0502020204030204" pitchFamily="34" charset="0"/>
                <a:cs typeface="Times New Roman" panose="02020603050405020304" pitchFamily="18" charset="0"/>
              </a:rPr>
              <a:t>. Nu wordt het vaak verbrand, of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a:t>
            </a:r>
            <a:r>
              <a:rPr lang="nl-NL" b="1" dirty="0" err="1" smtClean="0">
                <a:latin typeface="Arial" panose="020B0604020202020204" pitchFamily="34" charset="0"/>
                <a:ea typeface="Calibri" panose="020F0502020204030204" pitchFamily="34" charset="0"/>
                <a:cs typeface="Times New Roman" panose="02020603050405020304" pitchFamily="18" charset="0"/>
              </a:rPr>
              <a:t>gerecyceld</a:t>
            </a:r>
            <a:r>
              <a:rPr lang="nl-NL" b="1" dirty="0">
                <a:latin typeface="Arial" panose="020B0604020202020204" pitchFamily="34" charset="0"/>
                <a:ea typeface="Calibri" panose="020F0502020204030204" pitchFamily="34" charset="0"/>
                <a:cs typeface="Times New Roman" panose="02020603050405020304" pitchFamily="18" charset="0"/>
              </a:rPr>
              <a:t>. Voor veel reststromen is nog geen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bestemming</a:t>
            </a:r>
            <a:r>
              <a:rPr lang="nl-NL" b="1" dirty="0">
                <a:latin typeface="Arial" panose="020B0604020202020204" pitchFamily="34" charset="0"/>
                <a:ea typeface="Calibri" panose="020F0502020204030204" pitchFamily="34" charset="0"/>
                <a:cs typeface="Times New Roman" panose="02020603050405020304" pitchFamily="18" charset="0"/>
              </a:rPr>
              <a:t>. Al wordt daar steeds meer naar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gekeken.</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AutoNum type="arabicPeriod" startAt="6"/>
            </a:pPr>
            <a:r>
              <a:rPr lang="nl-NL" dirty="0" smtClean="0">
                <a:latin typeface="Arial" panose="020B0604020202020204" pitchFamily="34" charset="0"/>
                <a:ea typeface="Calibri" panose="020F0502020204030204" pitchFamily="34" charset="0"/>
                <a:cs typeface="Times New Roman" panose="02020603050405020304" pitchFamily="18" charset="0"/>
              </a:rPr>
              <a:t>Waar komt kunstmest vandaan? </a:t>
            </a:r>
            <a:r>
              <a:rPr lang="nl-NL" b="1" dirty="0" smtClean="0">
                <a:latin typeface="Arial" panose="020B0604020202020204" pitchFamily="34" charset="0"/>
                <a:ea typeface="Calibri" panose="020F0502020204030204" pitchFamily="34" charset="0"/>
                <a:cs typeface="Times New Roman" panose="02020603050405020304" pitchFamily="18" charset="0"/>
              </a:rPr>
              <a:t>Wordt geproduceerd in fabrieken.</a:t>
            </a:r>
          </a:p>
          <a:p>
            <a:pPr marL="342900" lvl="0" indent="-342900">
              <a:spcAft>
                <a:spcPts val="0"/>
              </a:spcAft>
              <a:buAutoNum type="arabicPeriod" startAt="7"/>
            </a:pPr>
            <a:r>
              <a:rPr lang="nl-NL" dirty="0" smtClean="0">
                <a:latin typeface="Arial" panose="020B0604020202020204" pitchFamily="34" charset="0"/>
                <a:ea typeface="Calibri" panose="020F0502020204030204" pitchFamily="34" charset="0"/>
                <a:cs typeface="Times New Roman" panose="02020603050405020304" pitchFamily="18" charset="0"/>
              </a:rPr>
              <a:t>Waarom </a:t>
            </a:r>
            <a:r>
              <a:rPr lang="nl-NL" dirty="0">
                <a:latin typeface="Arial" panose="020B0604020202020204" pitchFamily="34" charset="0"/>
                <a:ea typeface="Calibri" panose="020F0502020204030204" pitchFamily="34" charset="0"/>
                <a:cs typeface="Times New Roman" panose="02020603050405020304" pitchFamily="18" charset="0"/>
              </a:rPr>
              <a:t>is kunstmest niet duurzaam? </a:t>
            </a:r>
            <a:r>
              <a:rPr lang="nl-NL" b="1" dirty="0">
                <a:latin typeface="Arial" panose="020B0604020202020204" pitchFamily="34" charset="0"/>
                <a:ea typeface="Calibri" panose="020F0502020204030204" pitchFamily="34" charset="0"/>
                <a:cs typeface="Times New Roman" panose="02020603050405020304" pitchFamily="18" charset="0"/>
              </a:rPr>
              <a:t>Voor </a:t>
            </a:r>
            <a:r>
              <a:rPr lang="nl-NL" b="1" dirty="0" smtClean="0">
                <a:latin typeface="Arial" panose="020B0604020202020204" pitchFamily="34" charset="0"/>
                <a:ea typeface="Calibri" panose="020F0502020204030204" pitchFamily="34" charset="0"/>
                <a:cs typeface="Times New Roman" panose="02020603050405020304" pitchFamily="18" charset="0"/>
              </a:rPr>
              <a:t> </a:t>
            </a:r>
          </a:p>
          <a:p>
            <a:pPr lvl="0">
              <a:spcAft>
                <a:spcPts val="0"/>
              </a:spcAft>
            </a:pPr>
            <a:r>
              <a:rPr lang="nl-NL" b="1" dirty="0" smtClean="0">
                <a:latin typeface="Arial" panose="020B0604020202020204" pitchFamily="34" charset="0"/>
                <a:ea typeface="Calibri" panose="020F0502020204030204" pitchFamily="34" charset="0"/>
                <a:cs typeface="Times New Roman" panose="02020603050405020304" pitchFamily="18" charset="0"/>
              </a:rPr>
              <a:t>      kunstmeststoffen </a:t>
            </a:r>
            <a:r>
              <a:rPr lang="nl-NL" b="1" dirty="0">
                <a:latin typeface="Arial" panose="020B0604020202020204" pitchFamily="34" charset="0"/>
                <a:ea typeface="Calibri" panose="020F0502020204030204" pitchFamily="34" charset="0"/>
                <a:cs typeface="Times New Roman" panose="02020603050405020304" pitchFamily="18" charset="0"/>
              </a:rPr>
              <a:t>worden grondstoffen gewonnen </a:t>
            </a:r>
            <a:r>
              <a:rPr lang="nl-NL" b="1" dirty="0" smtClean="0">
                <a:latin typeface="Arial" panose="020B0604020202020204" pitchFamily="34" charset="0"/>
                <a:ea typeface="Calibri" panose="020F0502020204030204" pitchFamily="34" charset="0"/>
                <a:cs typeface="Times New Roman" panose="02020603050405020304" pitchFamily="18" charset="0"/>
              </a:rPr>
              <a:t>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uit </a:t>
            </a:r>
            <a:r>
              <a:rPr lang="nl-NL" b="1" dirty="0">
                <a:latin typeface="Arial" panose="020B0604020202020204" pitchFamily="34" charset="0"/>
                <a:ea typeface="Calibri" panose="020F0502020204030204" pitchFamily="34" charset="0"/>
                <a:cs typeface="Times New Roman" panose="02020603050405020304" pitchFamily="18" charset="0"/>
              </a:rPr>
              <a:t>andere delen van de wereld. De bronnen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hiervan </a:t>
            </a:r>
            <a:r>
              <a:rPr lang="nl-NL" b="1" dirty="0">
                <a:latin typeface="Arial" panose="020B0604020202020204" pitchFamily="34" charset="0"/>
                <a:ea typeface="Calibri" panose="020F0502020204030204" pitchFamily="34" charset="0"/>
                <a:cs typeface="Times New Roman" panose="02020603050405020304" pitchFamily="18" charset="0"/>
              </a:rPr>
              <a:t>zijn een keer op, bijv. Fosfaat.</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8. Waar </a:t>
            </a:r>
            <a:r>
              <a:rPr lang="nl-NL" dirty="0">
                <a:latin typeface="Arial" panose="020B0604020202020204" pitchFamily="34" charset="0"/>
                <a:ea typeface="Calibri" panose="020F0502020204030204" pitchFamily="34" charset="0"/>
                <a:cs typeface="Times New Roman" panose="02020603050405020304" pitchFamily="18" charset="0"/>
              </a:rPr>
              <a:t>komt veevoer vandaan? </a:t>
            </a:r>
            <a:r>
              <a:rPr lang="nl-NL" b="1" dirty="0">
                <a:latin typeface="Arial" panose="020B0604020202020204" pitchFamily="34" charset="0"/>
                <a:ea typeface="Calibri" panose="020F0502020204030204" pitchFamily="34" charset="0"/>
                <a:cs typeface="Times New Roman" panose="02020603050405020304" pitchFamily="18" charset="0"/>
              </a:rPr>
              <a:t>Van bijv. sojabonen </a:t>
            </a:r>
            <a:r>
              <a:rPr lang="nl-NL" b="1" dirty="0" smtClean="0">
                <a:latin typeface="Arial" panose="020B0604020202020204" pitchFamily="34" charset="0"/>
                <a:ea typeface="Calibri" panose="020F0502020204030204" pitchFamily="34" charset="0"/>
                <a:cs typeface="Times New Roman" panose="02020603050405020304" pitchFamily="18" charset="0"/>
              </a:rPr>
              <a:t>uit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Brazilië </a:t>
            </a:r>
            <a:r>
              <a:rPr lang="nl-NL" b="1" dirty="0">
                <a:latin typeface="Arial" panose="020B0604020202020204" pitchFamily="34" charset="0"/>
                <a:ea typeface="Calibri" panose="020F0502020204030204" pitchFamily="34" charset="0"/>
                <a:cs typeface="Times New Roman" panose="02020603050405020304" pitchFamily="18" charset="0"/>
              </a:rPr>
              <a:t>of Argentinië.</a:t>
            </a:r>
            <a:endParaRPr lang="nl-NL"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AutoNum type="arabicPeriod" startAt="9"/>
            </a:pPr>
            <a:r>
              <a:rPr lang="nl-NL" dirty="0" smtClean="0">
                <a:latin typeface="Arial" panose="020B0604020202020204" pitchFamily="34" charset="0"/>
                <a:ea typeface="Calibri" panose="020F0502020204030204" pitchFamily="34" charset="0"/>
                <a:cs typeface="Times New Roman" panose="02020603050405020304" pitchFamily="18" charset="0"/>
              </a:rPr>
              <a:t>Waarom </a:t>
            </a:r>
            <a:r>
              <a:rPr lang="nl-NL" dirty="0">
                <a:latin typeface="Arial" panose="020B0604020202020204" pitchFamily="34" charset="0"/>
                <a:ea typeface="Calibri" panose="020F0502020204030204" pitchFamily="34" charset="0"/>
                <a:cs typeface="Times New Roman" panose="02020603050405020304" pitchFamily="18" charset="0"/>
              </a:rPr>
              <a:t>is geïmporteerd veevoer niet duurzaam? </a:t>
            </a:r>
            <a:r>
              <a:rPr lang="nl-NL" b="1" dirty="0">
                <a:latin typeface="Arial" panose="020B0604020202020204" pitchFamily="34" charset="0"/>
                <a:ea typeface="Calibri" panose="020F0502020204030204" pitchFamily="34" charset="0"/>
                <a:cs typeface="Times New Roman" panose="02020603050405020304" pitchFamily="18" charset="0"/>
              </a:rPr>
              <a:t>1. </a:t>
            </a:r>
            <a:r>
              <a:rPr lang="nl-NL" b="1" dirty="0" smtClean="0">
                <a:latin typeface="Arial" panose="020B0604020202020204" pitchFamily="34" charset="0"/>
                <a:ea typeface="Calibri" panose="020F0502020204030204" pitchFamily="34" charset="0"/>
                <a:cs typeface="Times New Roman" panose="02020603050405020304" pitchFamily="18" charset="0"/>
              </a:rPr>
              <a:t>Omdat </a:t>
            </a:r>
            <a:r>
              <a:rPr lang="nl-NL" b="1" dirty="0">
                <a:latin typeface="Arial" panose="020B0604020202020204" pitchFamily="34" charset="0"/>
                <a:ea typeface="Calibri" panose="020F0502020204030204" pitchFamily="34" charset="0"/>
                <a:cs typeface="Times New Roman" panose="02020603050405020304" pitchFamily="18" charset="0"/>
              </a:rPr>
              <a:t>de mens prima sojabonen kan eten. 2. Omdat het de grond uitput uit de landen waar het vandaan komt. 3. Bij het transport is veel energie nodig (olie, diesel).</a:t>
            </a:r>
            <a:endParaRPr lang="nl-NL"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6512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048000" y="1997839"/>
            <a:ext cx="6096000" cy="2862322"/>
          </a:xfrm>
          <a:prstGeom prst="rect">
            <a:avLst/>
          </a:prstGeom>
        </p:spPr>
        <p:txBody>
          <a:bodyPr>
            <a:spAutoFit/>
          </a:bodyPr>
          <a:lstStyle/>
          <a:p>
            <a:pPr marL="342900" lvl="0" indent="-342900">
              <a:spcAft>
                <a:spcPts val="0"/>
              </a:spcAft>
              <a:buAutoNum type="arabicPeriod" startAt="10"/>
            </a:pPr>
            <a:r>
              <a:rPr lang="nl-NL" dirty="0" smtClean="0">
                <a:latin typeface="Arial" panose="020B0604020202020204" pitchFamily="34" charset="0"/>
                <a:ea typeface="Calibri" panose="020F0502020204030204" pitchFamily="34" charset="0"/>
                <a:cs typeface="Times New Roman" panose="02020603050405020304" pitchFamily="18" charset="0"/>
              </a:rPr>
              <a:t>Wat </a:t>
            </a:r>
            <a:r>
              <a:rPr lang="nl-NL" dirty="0">
                <a:latin typeface="Arial" panose="020B0604020202020204" pitchFamily="34" charset="0"/>
                <a:ea typeface="Calibri" panose="020F0502020204030204" pitchFamily="34" charset="0"/>
                <a:cs typeface="Times New Roman" panose="02020603050405020304" pitchFamily="18" charset="0"/>
              </a:rPr>
              <a:t>gaat de productiecapaciteit bepalen? </a:t>
            </a:r>
            <a:r>
              <a:rPr lang="nl-NL" b="1" dirty="0">
                <a:latin typeface="Arial" panose="020B0604020202020204" pitchFamily="34" charset="0"/>
                <a:ea typeface="Calibri" panose="020F0502020204030204" pitchFamily="34" charset="0"/>
                <a:cs typeface="Times New Roman" panose="02020603050405020304" pitchFamily="18" charset="0"/>
              </a:rPr>
              <a:t>Wat er aan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smtClean="0">
                <a:latin typeface="Arial" panose="020B0604020202020204" pitchFamily="34" charset="0"/>
                <a:ea typeface="Calibri" panose="020F0502020204030204" pitchFamily="34" charset="0"/>
                <a:cs typeface="Times New Roman" panose="02020603050405020304" pitchFamily="18" charset="0"/>
              </a:rPr>
              <a:t>      voedingsstoffen </a:t>
            </a:r>
            <a:r>
              <a:rPr lang="nl-NL" b="1" dirty="0">
                <a:latin typeface="Arial" panose="020B0604020202020204" pitchFamily="34" charset="0"/>
                <a:ea typeface="Calibri" panose="020F0502020204030204" pitchFamily="34" charset="0"/>
                <a:cs typeface="Times New Roman" panose="02020603050405020304" pitchFamily="18" charset="0"/>
              </a:rPr>
              <a:t>in de grond zit, structuur van de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grond</a:t>
            </a:r>
            <a:r>
              <a:rPr lang="nl-NL" b="1" dirty="0">
                <a:latin typeface="Arial" panose="020B0604020202020204" pitchFamily="34" charset="0"/>
                <a:ea typeface="Calibri" panose="020F0502020204030204" pitchFamily="34" charset="0"/>
                <a:cs typeface="Times New Roman" panose="02020603050405020304" pitchFamily="18" charset="0"/>
              </a:rPr>
              <a:t>, eigenschappen van de grond.</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11. Wat </a:t>
            </a:r>
            <a:r>
              <a:rPr lang="nl-NL" dirty="0">
                <a:latin typeface="Arial" panose="020B0604020202020204" pitchFamily="34" charset="0"/>
                <a:ea typeface="Calibri" panose="020F0502020204030204" pitchFamily="34" charset="0"/>
                <a:cs typeface="Times New Roman" panose="02020603050405020304" pitchFamily="18" charset="0"/>
              </a:rPr>
              <a:t>wordt bedoeld met consumptie? </a:t>
            </a:r>
            <a:r>
              <a:rPr lang="nl-NL" b="1" dirty="0">
                <a:latin typeface="Arial" panose="020B0604020202020204" pitchFamily="34" charset="0"/>
                <a:ea typeface="Calibri" panose="020F0502020204030204" pitchFamily="34" charset="0"/>
                <a:cs typeface="Times New Roman" panose="02020603050405020304" pitchFamily="18" charset="0"/>
              </a:rPr>
              <a:t>Het gebruiken </a:t>
            </a:r>
            <a:r>
              <a:rPr lang="nl-NL" b="1" dirty="0" smtClean="0">
                <a:latin typeface="Arial" panose="020B0604020202020204" pitchFamily="34" charset="0"/>
                <a:ea typeface="Calibri" panose="020F0502020204030204" pitchFamily="34" charset="0"/>
                <a:cs typeface="Times New Roman" panose="02020603050405020304" pitchFamily="18" charset="0"/>
              </a:rPr>
              <a:t>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van </a:t>
            </a:r>
            <a:r>
              <a:rPr lang="nl-NL" b="1" dirty="0">
                <a:latin typeface="Arial" panose="020B0604020202020204" pitchFamily="34" charset="0"/>
                <a:ea typeface="Calibri" panose="020F0502020204030204" pitchFamily="34" charset="0"/>
                <a:cs typeface="Times New Roman" panose="02020603050405020304" pitchFamily="18" charset="0"/>
              </a:rPr>
              <a:t>voedsel, goederen in diensten. In dit filmpje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wordt </a:t>
            </a:r>
            <a:r>
              <a:rPr lang="nl-NL" b="1" dirty="0">
                <a:latin typeface="Arial" panose="020B0604020202020204" pitchFamily="34" charset="0"/>
                <a:ea typeface="Calibri" panose="020F0502020204030204" pitchFamily="34" charset="0"/>
                <a:cs typeface="Times New Roman" panose="02020603050405020304" pitchFamily="18" charset="0"/>
              </a:rPr>
              <a:t>het gebruik bedoeld van voedsel.</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12. Wat </a:t>
            </a:r>
            <a:r>
              <a:rPr lang="nl-NL" dirty="0">
                <a:latin typeface="Arial" panose="020B0604020202020204" pitchFamily="34" charset="0"/>
                <a:ea typeface="Calibri" panose="020F0502020204030204" pitchFamily="34" charset="0"/>
                <a:cs typeface="Times New Roman" panose="02020603050405020304" pitchFamily="18" charset="0"/>
              </a:rPr>
              <a:t>wordt bedoeld in de tekst met mogelijke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consumptie</a:t>
            </a:r>
            <a:r>
              <a:rPr lang="nl-NL" dirty="0">
                <a:latin typeface="Arial" panose="020B0604020202020204" pitchFamily="34" charset="0"/>
                <a:ea typeface="Calibri" panose="020F0502020204030204" pitchFamily="34" charset="0"/>
                <a:cs typeface="Times New Roman" panose="02020603050405020304" pitchFamily="18" charset="0"/>
              </a:rPr>
              <a:t>? </a:t>
            </a:r>
            <a:r>
              <a:rPr lang="nl-NL" b="1" dirty="0">
                <a:latin typeface="Arial" panose="020B0604020202020204" pitchFamily="34" charset="0"/>
                <a:ea typeface="Calibri" panose="020F0502020204030204" pitchFamily="34" charset="0"/>
                <a:cs typeface="Times New Roman" panose="02020603050405020304" pitchFamily="18" charset="0"/>
              </a:rPr>
              <a:t>Wat er beschikbaar is aan circulaire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grondstoffen</a:t>
            </a:r>
            <a:r>
              <a:rPr lang="nl-NL" b="1" dirty="0">
                <a:latin typeface="Arial" panose="020B0604020202020204" pitchFamily="34" charset="0"/>
                <a:ea typeface="Calibri" panose="020F0502020204030204" pitchFamily="34" charset="0"/>
                <a:cs typeface="Times New Roman" panose="02020603050405020304" pitchFamily="18" charset="0"/>
              </a:rPr>
              <a:t>, dat is er beschikbaar om te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produceren </a:t>
            </a:r>
            <a:r>
              <a:rPr lang="nl-NL" b="1" dirty="0">
                <a:latin typeface="Arial" panose="020B0604020202020204" pitchFamily="34" charset="0"/>
                <a:ea typeface="Calibri" panose="020F0502020204030204" pitchFamily="34" charset="0"/>
                <a:cs typeface="Times New Roman" panose="02020603050405020304" pitchFamily="18" charset="0"/>
              </a:rPr>
              <a:t>en consumeren.</a:t>
            </a:r>
            <a:endParaRPr lang="nl-NL"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855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074126" y="335846"/>
            <a:ext cx="6096000" cy="5909310"/>
          </a:xfrm>
          <a:prstGeom prst="rect">
            <a:avLst/>
          </a:prstGeom>
        </p:spPr>
        <p:txBody>
          <a:bodyPr>
            <a:spAutoFit/>
          </a:bodyPr>
          <a:lstStyle/>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Bekijk de video: Samenwerking tussen akkerbouwers en veetelers.</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Maak vraag 13 t/m 15</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13. Welke </a:t>
            </a:r>
            <a:r>
              <a:rPr lang="nl-NL" dirty="0">
                <a:latin typeface="Arial" panose="020B0604020202020204" pitchFamily="34" charset="0"/>
                <a:ea typeface="Calibri" panose="020F0502020204030204" pitchFamily="34" charset="0"/>
                <a:cs typeface="Times New Roman" panose="02020603050405020304" pitchFamily="18" charset="0"/>
              </a:rPr>
              <a:t>voorbeeld van regionale kringlooplandbouw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wordt </a:t>
            </a:r>
            <a:r>
              <a:rPr lang="nl-NL" dirty="0">
                <a:latin typeface="Arial" panose="020B0604020202020204" pitchFamily="34" charset="0"/>
                <a:ea typeface="Calibri" panose="020F0502020204030204" pitchFamily="34" charset="0"/>
                <a:cs typeface="Times New Roman" panose="02020603050405020304" pitchFamily="18" charset="0"/>
              </a:rPr>
              <a:t>hier benoemd? </a:t>
            </a:r>
            <a:r>
              <a:rPr lang="nl-NL" b="1" dirty="0">
                <a:latin typeface="Arial" panose="020B0604020202020204" pitchFamily="34" charset="0"/>
                <a:ea typeface="Calibri" panose="020F0502020204030204" pitchFamily="34" charset="0"/>
                <a:cs typeface="Times New Roman" panose="02020603050405020304" pitchFamily="18" charset="0"/>
              </a:rPr>
              <a:t>De akkerbouwer verbouwt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bieten</a:t>
            </a:r>
            <a:r>
              <a:rPr lang="nl-NL" b="1" dirty="0">
                <a:latin typeface="Arial" panose="020B0604020202020204" pitchFamily="34" charset="0"/>
                <a:ea typeface="Calibri" panose="020F0502020204030204" pitchFamily="34" charset="0"/>
                <a:cs typeface="Times New Roman" panose="02020603050405020304" pitchFamily="18" charset="0"/>
              </a:rPr>
              <a:t>, die de buurman voert aan zijn koeien. De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mest </a:t>
            </a:r>
            <a:r>
              <a:rPr lang="nl-NL" b="1" dirty="0">
                <a:latin typeface="Arial" panose="020B0604020202020204" pitchFamily="34" charset="0"/>
                <a:ea typeface="Calibri" panose="020F0502020204030204" pitchFamily="34" charset="0"/>
                <a:cs typeface="Times New Roman" panose="02020603050405020304" pitchFamily="18" charset="0"/>
              </a:rPr>
              <a:t>van de koeien gebruikt de akkerbouwer weer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voor </a:t>
            </a:r>
            <a:r>
              <a:rPr lang="nl-NL" b="1" dirty="0">
                <a:latin typeface="Arial" panose="020B0604020202020204" pitchFamily="34" charset="0"/>
                <a:ea typeface="Calibri" panose="020F0502020204030204" pitchFamily="34" charset="0"/>
                <a:cs typeface="Times New Roman" panose="02020603050405020304" pitchFamily="18" charset="0"/>
              </a:rPr>
              <a:t>de planten.</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14. Met </a:t>
            </a:r>
            <a:r>
              <a:rPr lang="nl-NL" dirty="0">
                <a:latin typeface="Arial" panose="020B0604020202020204" pitchFamily="34" charset="0"/>
                <a:ea typeface="Calibri" panose="020F0502020204030204" pitchFamily="34" charset="0"/>
                <a:cs typeface="Times New Roman" panose="02020603050405020304" pitchFamily="18" charset="0"/>
              </a:rPr>
              <a:t>kringlooplandbouw kunnen we beter rekening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houden </a:t>
            </a:r>
            <a:r>
              <a:rPr lang="nl-NL" dirty="0">
                <a:latin typeface="Arial" panose="020B0604020202020204" pitchFamily="34" charset="0"/>
                <a:ea typeface="Calibri" panose="020F0502020204030204" pitchFamily="34" charset="0"/>
                <a:cs typeface="Times New Roman" panose="02020603050405020304" pitchFamily="18" charset="0"/>
              </a:rPr>
              <a:t>met de klimaatverandering. Welk voorbeeld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wordt </a:t>
            </a:r>
            <a:r>
              <a:rPr lang="nl-NL" dirty="0">
                <a:latin typeface="Arial" panose="020B0604020202020204" pitchFamily="34" charset="0"/>
                <a:ea typeface="Calibri" panose="020F0502020204030204" pitchFamily="34" charset="0"/>
                <a:cs typeface="Times New Roman" panose="02020603050405020304" pitchFamily="18" charset="0"/>
              </a:rPr>
              <a:t>er genoemd in het filmpje? </a:t>
            </a:r>
            <a:r>
              <a:rPr lang="nl-NL" b="1" dirty="0">
                <a:latin typeface="Arial" panose="020B0604020202020204" pitchFamily="34" charset="0"/>
                <a:ea typeface="Calibri" panose="020F0502020204030204" pitchFamily="34" charset="0"/>
                <a:cs typeface="Times New Roman" panose="02020603050405020304" pitchFamily="18" charset="0"/>
              </a:rPr>
              <a:t>Grasland is heel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geschikt </a:t>
            </a:r>
            <a:r>
              <a:rPr lang="nl-NL" b="1" dirty="0">
                <a:latin typeface="Arial" panose="020B0604020202020204" pitchFamily="34" charset="0"/>
                <a:ea typeface="Calibri" panose="020F0502020204030204" pitchFamily="34" charset="0"/>
                <a:cs typeface="Times New Roman" panose="02020603050405020304" pitchFamily="18" charset="0"/>
              </a:rPr>
              <a:t>om als vervolgteelt aardappelen op te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telen</a:t>
            </a:r>
            <a:r>
              <a:rPr lang="nl-NL" b="1" dirty="0">
                <a:latin typeface="Arial" panose="020B0604020202020204" pitchFamily="34" charset="0"/>
                <a:ea typeface="Calibri" panose="020F0502020204030204" pitchFamily="34" charset="0"/>
                <a:cs typeface="Times New Roman" panose="02020603050405020304" pitchFamily="18" charset="0"/>
              </a:rPr>
              <a:t>. Grasland heeft gezorgd voor een goede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bodemvruchtbaarheid </a:t>
            </a:r>
            <a:r>
              <a:rPr lang="nl-NL" b="1" dirty="0">
                <a:latin typeface="Arial" panose="020B0604020202020204" pitchFamily="34" charset="0"/>
                <a:ea typeface="Calibri" panose="020F0502020204030204" pitchFamily="34" charset="0"/>
                <a:cs typeface="Times New Roman" panose="02020603050405020304" pitchFamily="18" charset="0"/>
              </a:rPr>
              <a:t>en structuur waarop de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aardappelen </a:t>
            </a:r>
            <a:r>
              <a:rPr lang="nl-NL" b="1" dirty="0">
                <a:latin typeface="Arial" panose="020B0604020202020204" pitchFamily="34" charset="0"/>
                <a:ea typeface="Calibri" panose="020F0502020204030204" pitchFamily="34" charset="0"/>
                <a:cs typeface="Times New Roman" panose="02020603050405020304" pitchFamily="18" charset="0"/>
              </a:rPr>
              <a:t>goed groeien. De grond is luchtig en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doorlaatbaar </a:t>
            </a:r>
            <a:r>
              <a:rPr lang="nl-NL" b="1" dirty="0">
                <a:latin typeface="Arial" panose="020B0604020202020204" pitchFamily="34" charset="0"/>
                <a:ea typeface="Calibri" panose="020F0502020204030204" pitchFamily="34" charset="0"/>
                <a:cs typeface="Times New Roman" panose="02020603050405020304" pitchFamily="18" charset="0"/>
              </a:rPr>
              <a:t>genoeg en heeft veel voedingsstoffen.</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15. Als </a:t>
            </a:r>
            <a:r>
              <a:rPr lang="nl-NL" dirty="0">
                <a:latin typeface="Arial" panose="020B0604020202020204" pitchFamily="34" charset="0"/>
                <a:ea typeface="Calibri" panose="020F0502020204030204" pitchFamily="34" charset="0"/>
                <a:cs typeface="Times New Roman" panose="02020603050405020304" pitchFamily="18" charset="0"/>
              </a:rPr>
              <a:t>we over klimaatverandering praten, waarmee moet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de </a:t>
            </a:r>
            <a:r>
              <a:rPr lang="nl-NL" dirty="0">
                <a:latin typeface="Arial" panose="020B0604020202020204" pitchFamily="34" charset="0"/>
                <a:ea typeface="Calibri" panose="020F0502020204030204" pitchFamily="34" charset="0"/>
                <a:cs typeface="Times New Roman" panose="02020603050405020304" pitchFamily="18" charset="0"/>
              </a:rPr>
              <a:t>landbouw dan rekening houden? </a:t>
            </a:r>
            <a:r>
              <a:rPr lang="nl-NL" b="1" dirty="0">
                <a:latin typeface="Arial" panose="020B0604020202020204" pitchFamily="34" charset="0"/>
                <a:ea typeface="Calibri" panose="020F0502020204030204" pitchFamily="34" charset="0"/>
                <a:cs typeface="Times New Roman" panose="02020603050405020304" pitchFamily="18" charset="0"/>
              </a:rPr>
              <a:t>Veel regen in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korte </a:t>
            </a:r>
            <a:r>
              <a:rPr lang="nl-NL" b="1" dirty="0">
                <a:latin typeface="Arial" panose="020B0604020202020204" pitchFamily="34" charset="0"/>
                <a:ea typeface="Calibri" panose="020F0502020204030204" pitchFamily="34" charset="0"/>
                <a:cs typeface="Times New Roman" panose="02020603050405020304" pitchFamily="18" charset="0"/>
              </a:rPr>
              <a:t>tijd. Extreem weer zoals wind, hagel en veel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neerslag </a:t>
            </a:r>
            <a:r>
              <a:rPr lang="nl-NL" b="1" dirty="0">
                <a:latin typeface="Arial" panose="020B0604020202020204" pitchFamily="34" charset="0"/>
                <a:ea typeface="Calibri" panose="020F0502020204030204" pitchFamily="34" charset="0"/>
                <a:cs typeface="Times New Roman" panose="02020603050405020304" pitchFamily="18" charset="0"/>
              </a:rPr>
              <a:t>tegelijk. En lange periodes van droogte.</a:t>
            </a:r>
            <a:endParaRPr lang="nl-NL"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811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048000" y="751344"/>
            <a:ext cx="6096000" cy="5355312"/>
          </a:xfrm>
          <a:prstGeom prst="rect">
            <a:avLst/>
          </a:prstGeom>
        </p:spPr>
        <p:txBody>
          <a:bodyPr>
            <a:spAutoFit/>
          </a:bodyPr>
          <a:lstStyle/>
          <a:p>
            <a:pPr>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Bekijk de video: Dieren voeren met reststromen</a:t>
            </a:r>
          </a:p>
          <a:p>
            <a:pPr>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Maak vraag 16 t/m 19</a:t>
            </a:r>
          </a:p>
          <a:p>
            <a:pPr>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 </a:t>
            </a: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16. Wat is het circulair voedselsysteem? </a:t>
            </a:r>
            <a:r>
              <a:rPr lang="nl-NL" b="1" dirty="0" smtClean="0">
                <a:latin typeface="Arial" panose="020B0604020202020204" pitchFamily="34" charset="0"/>
                <a:ea typeface="Calibri" panose="020F0502020204030204" pitchFamily="34" charset="0"/>
                <a:cs typeface="Times New Roman" panose="02020603050405020304" pitchFamily="18" charset="0"/>
              </a:rPr>
              <a:t>Een </a:t>
            </a:r>
          </a:p>
          <a:p>
            <a:pPr lvl="0">
              <a:spcAft>
                <a:spcPts val="0"/>
              </a:spcAft>
            </a:pPr>
            <a:r>
              <a:rPr lang="nl-NL" b="1" dirty="0" smtClean="0">
                <a:latin typeface="Arial" panose="020B0604020202020204" pitchFamily="34" charset="0"/>
                <a:ea typeface="Calibri" panose="020F0502020204030204" pitchFamily="34" charset="0"/>
                <a:cs typeface="Times New Roman" panose="02020603050405020304" pitchFamily="18" charset="0"/>
              </a:rPr>
              <a:t>      voedselsysteem waarbij we de aarde zo min </a:t>
            </a:r>
          </a:p>
          <a:p>
            <a:pPr lvl="0">
              <a:spcAft>
                <a:spcPts val="0"/>
              </a:spcAft>
            </a:pPr>
            <a:r>
              <a:rPr lang="nl-NL" b="1" dirty="0" smtClean="0">
                <a:latin typeface="Arial" panose="020B0604020202020204" pitchFamily="34" charset="0"/>
                <a:ea typeface="Calibri" panose="020F0502020204030204" pitchFamily="34" charset="0"/>
                <a:cs typeface="Times New Roman" panose="02020603050405020304" pitchFamily="18" charset="0"/>
              </a:rPr>
              <a:t>     mogelijk uitputten, maar wel iedereen kunnen </a:t>
            </a:r>
          </a:p>
          <a:p>
            <a:pPr lvl="0">
              <a:spcAft>
                <a:spcPts val="0"/>
              </a:spcAft>
            </a:pPr>
            <a:r>
              <a:rPr lang="nl-NL" b="1" dirty="0" smtClean="0">
                <a:latin typeface="Arial" panose="020B0604020202020204" pitchFamily="34" charset="0"/>
                <a:ea typeface="Calibri" panose="020F0502020204030204" pitchFamily="34" charset="0"/>
                <a:cs typeface="Times New Roman" panose="02020603050405020304" pitchFamily="18" charset="0"/>
              </a:rPr>
              <a:t>     voeden.</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17. Noem enkele dingen waar dan rekening mee wordt </a:t>
            </a: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     gehouden. </a:t>
            </a:r>
            <a:r>
              <a:rPr lang="nl-NL" b="1" dirty="0" smtClean="0">
                <a:latin typeface="Arial" panose="020B0604020202020204" pitchFamily="34" charset="0"/>
                <a:ea typeface="Calibri" panose="020F0502020204030204" pitchFamily="34" charset="0"/>
                <a:cs typeface="Times New Roman" panose="02020603050405020304" pitchFamily="18" charset="0"/>
              </a:rPr>
              <a:t>1. Reststromen worden gebruikt als </a:t>
            </a:r>
          </a:p>
          <a:p>
            <a:pPr lvl="0">
              <a:spcAft>
                <a:spcPts val="0"/>
              </a:spcAft>
            </a:pPr>
            <a:r>
              <a:rPr lang="nl-NL" b="1" dirty="0" smtClean="0">
                <a:latin typeface="Arial" panose="020B0604020202020204" pitchFamily="34" charset="0"/>
                <a:ea typeface="Calibri" panose="020F0502020204030204" pitchFamily="34" charset="0"/>
                <a:cs typeface="Times New Roman" panose="02020603050405020304" pitchFamily="18" charset="0"/>
              </a:rPr>
              <a:t>     veevoer. 2. Mensen eten planten die mensen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kunnen eten en verteren. En dieren eten producten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die mensen niet kunnen of willen eten.</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18. Wat wordt het nieuwe veevoer? </a:t>
            </a:r>
            <a:r>
              <a:rPr lang="nl-NL" b="1" dirty="0" smtClean="0">
                <a:latin typeface="Arial" panose="020B0604020202020204" pitchFamily="34" charset="0"/>
                <a:ea typeface="Calibri" panose="020F0502020204030204" pitchFamily="34" charset="0"/>
                <a:cs typeface="Times New Roman" panose="02020603050405020304" pitchFamily="18" charset="0"/>
              </a:rPr>
              <a:t>Restproducten of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reststromen. Bijv. resten van eindproducten of </a:t>
            </a: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bladeren/stengels van bijv. maisplanten.</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r>
              <a:rPr lang="nl-NL" dirty="0" smtClean="0">
                <a:latin typeface="Arial" panose="020B0604020202020204" pitchFamily="34" charset="0"/>
                <a:ea typeface="Calibri" panose="020F0502020204030204" pitchFamily="34" charset="0"/>
                <a:cs typeface="Times New Roman" panose="02020603050405020304" pitchFamily="18" charset="0"/>
              </a:rPr>
              <a:t>19. Hoe komt het dat als we naar een kringlooplandbouw </a:t>
            </a:r>
          </a:p>
          <a:p>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of circulair voedselsysteem gaan dat we dan minder </a:t>
            </a:r>
          </a:p>
          <a:p>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vlees kunnen eten? </a:t>
            </a:r>
            <a:r>
              <a:rPr lang="nl-NL" b="1" dirty="0" smtClean="0">
                <a:latin typeface="Arial" panose="020B0604020202020204" pitchFamily="34" charset="0"/>
                <a:ea typeface="Calibri" panose="020F0502020204030204" pitchFamily="34" charset="0"/>
                <a:cs typeface="Times New Roman" panose="02020603050405020304" pitchFamily="18" charset="0"/>
              </a:rPr>
              <a:t>De reststromen die we hebben </a:t>
            </a:r>
          </a:p>
          <a:p>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zijn beperkt om te gebruiken als veevoer.</a:t>
            </a:r>
            <a:endParaRPr lang="nl-NL" dirty="0"/>
          </a:p>
        </p:txBody>
      </p:sp>
    </p:spTree>
    <p:extLst>
      <p:ext uri="{BB962C8B-B14F-4D97-AF65-F5344CB8AC3E}">
        <p14:creationId xmlns:p14="http://schemas.microsoft.com/office/powerpoint/2010/main" val="2319551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048000" y="751344"/>
            <a:ext cx="6096000" cy="5355312"/>
          </a:xfrm>
          <a:prstGeom prst="rect">
            <a:avLst/>
          </a:prstGeom>
        </p:spPr>
        <p:txBody>
          <a:bodyPr>
            <a:spAutoFit/>
          </a:bodyPr>
          <a:lstStyle/>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Bekijk de video: Het belang van kringlooplandbouw voor een gezonde bodem.</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Maak vraag 20 t/m 23</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marL="342900" lvl="0" indent="-342900">
              <a:spcAft>
                <a:spcPts val="0"/>
              </a:spcAft>
              <a:buAutoNum type="arabicPeriod" startAt="20"/>
            </a:pPr>
            <a:r>
              <a:rPr lang="nl-NL" dirty="0" smtClean="0">
                <a:latin typeface="Arial" panose="020B0604020202020204" pitchFamily="34" charset="0"/>
                <a:ea typeface="Calibri" panose="020F0502020204030204" pitchFamily="34" charset="0"/>
                <a:cs typeface="Times New Roman" panose="02020603050405020304" pitchFamily="18" charset="0"/>
              </a:rPr>
              <a:t>De </a:t>
            </a:r>
            <a:r>
              <a:rPr lang="nl-NL" dirty="0">
                <a:latin typeface="Arial" panose="020B0604020202020204" pitchFamily="34" charset="0"/>
                <a:ea typeface="Calibri" panose="020F0502020204030204" pitchFamily="34" charset="0"/>
                <a:cs typeface="Times New Roman" panose="02020603050405020304" pitchFamily="18" charset="0"/>
              </a:rPr>
              <a:t>bodem is de basis, waarom? </a:t>
            </a:r>
            <a:r>
              <a:rPr lang="nl-NL" b="1" dirty="0">
                <a:latin typeface="Arial" panose="020B0604020202020204" pitchFamily="34" charset="0"/>
                <a:ea typeface="Calibri" panose="020F0502020204030204" pitchFamily="34" charset="0"/>
                <a:cs typeface="Times New Roman" panose="02020603050405020304" pitchFamily="18" charset="0"/>
              </a:rPr>
              <a:t>Op de bodem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groeien </a:t>
            </a:r>
            <a:r>
              <a:rPr lang="nl-NL" b="1" dirty="0">
                <a:latin typeface="Arial" panose="020B0604020202020204" pitchFamily="34" charset="0"/>
                <a:ea typeface="Calibri" panose="020F0502020204030204" pitchFamily="34" charset="0"/>
                <a:cs typeface="Times New Roman" panose="02020603050405020304" pitchFamily="18" charset="0"/>
              </a:rPr>
              <a:t>de planten, die wij eten en die planten eten.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Als </a:t>
            </a:r>
            <a:r>
              <a:rPr lang="nl-NL" b="1" dirty="0">
                <a:latin typeface="Arial" panose="020B0604020202020204" pitchFamily="34" charset="0"/>
                <a:ea typeface="Calibri" panose="020F0502020204030204" pitchFamily="34" charset="0"/>
                <a:cs typeface="Times New Roman" panose="02020603050405020304" pitchFamily="18" charset="0"/>
              </a:rPr>
              <a:t>de bodem gezond is kunnen de planten er goed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op </a:t>
            </a:r>
            <a:r>
              <a:rPr lang="nl-NL" b="1" dirty="0">
                <a:latin typeface="Arial" panose="020B0604020202020204" pitchFamily="34" charset="0"/>
                <a:ea typeface="Calibri" panose="020F0502020204030204" pitchFamily="34" charset="0"/>
                <a:cs typeface="Times New Roman" panose="02020603050405020304" pitchFamily="18" charset="0"/>
              </a:rPr>
              <a:t>groeien.</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21. Wat </a:t>
            </a:r>
            <a:r>
              <a:rPr lang="nl-NL" dirty="0">
                <a:latin typeface="Arial" panose="020B0604020202020204" pitchFamily="34" charset="0"/>
                <a:ea typeface="Calibri" panose="020F0502020204030204" pitchFamily="34" charset="0"/>
                <a:cs typeface="Times New Roman" panose="02020603050405020304" pitchFamily="18" charset="0"/>
              </a:rPr>
              <a:t>wordt bedoeld met bodemkwaliteit? </a:t>
            </a:r>
            <a:r>
              <a:rPr lang="nl-NL" b="1" dirty="0">
                <a:latin typeface="Arial" panose="020B0604020202020204" pitchFamily="34" charset="0"/>
                <a:ea typeface="Calibri" panose="020F0502020204030204" pitchFamily="34" charset="0"/>
                <a:cs typeface="Times New Roman" panose="02020603050405020304" pitchFamily="18" charset="0"/>
              </a:rPr>
              <a:t>Hoe de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structuur </a:t>
            </a:r>
            <a:r>
              <a:rPr lang="nl-NL" b="1" dirty="0">
                <a:latin typeface="Arial" panose="020B0604020202020204" pitchFamily="34" charset="0"/>
                <a:ea typeface="Calibri" panose="020F0502020204030204" pitchFamily="34" charset="0"/>
                <a:cs typeface="Times New Roman" panose="02020603050405020304" pitchFamily="18" charset="0"/>
              </a:rPr>
              <a:t>is van de bodem, denk aan hoeveelheid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poriën</a:t>
            </a:r>
            <a:r>
              <a:rPr lang="nl-NL" b="1" dirty="0">
                <a:latin typeface="Arial" panose="020B0604020202020204" pitchFamily="34" charset="0"/>
                <a:ea typeface="Calibri" panose="020F0502020204030204" pitchFamily="34" charset="0"/>
                <a:cs typeface="Times New Roman" panose="02020603050405020304" pitchFamily="18" charset="0"/>
              </a:rPr>
              <a:t>, de korrelgrootte, hoeveelheid kleine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deeltjes </a:t>
            </a:r>
            <a:r>
              <a:rPr lang="nl-NL" b="1" dirty="0">
                <a:latin typeface="Arial" panose="020B0604020202020204" pitchFamily="34" charset="0"/>
                <a:ea typeface="Calibri" panose="020F0502020204030204" pitchFamily="34" charset="0"/>
                <a:cs typeface="Times New Roman" panose="02020603050405020304" pitchFamily="18" charset="0"/>
              </a:rPr>
              <a:t>in de grond, doorlaatbaarheid, vasthouden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van </a:t>
            </a:r>
            <a:r>
              <a:rPr lang="nl-NL" b="1" dirty="0">
                <a:latin typeface="Arial" panose="020B0604020202020204" pitchFamily="34" charset="0"/>
                <a:ea typeface="Calibri" panose="020F0502020204030204" pitchFamily="34" charset="0"/>
                <a:cs typeface="Times New Roman" panose="02020603050405020304" pitchFamily="18" charset="0"/>
              </a:rPr>
              <a:t>voedingsstoffen.</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22. Wat </a:t>
            </a:r>
            <a:r>
              <a:rPr lang="nl-NL" dirty="0">
                <a:latin typeface="Arial" panose="020B0604020202020204" pitchFamily="34" charset="0"/>
                <a:ea typeface="Calibri" panose="020F0502020204030204" pitchFamily="34" charset="0"/>
                <a:cs typeface="Times New Roman" panose="02020603050405020304" pitchFamily="18" charset="0"/>
              </a:rPr>
              <a:t>wordt bedoeld met bodemvruchtbaarheid?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Hoeveelheid </a:t>
            </a:r>
            <a:r>
              <a:rPr lang="nl-NL" b="1" dirty="0">
                <a:latin typeface="Arial" panose="020B0604020202020204" pitchFamily="34" charset="0"/>
                <a:ea typeface="Calibri" panose="020F0502020204030204" pitchFamily="34" charset="0"/>
                <a:cs typeface="Times New Roman" panose="02020603050405020304" pitchFamily="18" charset="0"/>
              </a:rPr>
              <a:t>organische stof, bodemleven dat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aanwezig </a:t>
            </a:r>
            <a:r>
              <a:rPr lang="nl-NL" b="1" dirty="0">
                <a:latin typeface="Arial" panose="020B0604020202020204" pitchFamily="34" charset="0"/>
                <a:ea typeface="Calibri" panose="020F0502020204030204" pitchFamily="34" charset="0"/>
                <a:cs typeface="Times New Roman" panose="02020603050405020304" pitchFamily="18" charset="0"/>
              </a:rPr>
              <a:t>is, hoeveel voedingsstoffen in de grond </a:t>
            </a:r>
            <a:endParaRPr lang="nl-NL" b="1"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b="1" dirty="0">
                <a:latin typeface="Arial" panose="020B0604020202020204" pitchFamily="34" charset="0"/>
                <a:ea typeface="Calibri" panose="020F0502020204030204" pitchFamily="34" charset="0"/>
                <a:cs typeface="Times New Roman" panose="02020603050405020304" pitchFamily="18" charset="0"/>
              </a:rPr>
              <a:t> </a:t>
            </a:r>
            <a:r>
              <a:rPr lang="nl-NL" b="1" dirty="0" smtClean="0">
                <a:latin typeface="Arial" panose="020B0604020202020204" pitchFamily="34" charset="0"/>
                <a:ea typeface="Calibri" panose="020F0502020204030204" pitchFamily="34" charset="0"/>
                <a:cs typeface="Times New Roman" panose="02020603050405020304" pitchFamily="18" charset="0"/>
              </a:rPr>
              <a:t>     zitten</a:t>
            </a:r>
            <a:endParaRPr lang="nl-NL"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smtClean="0">
                <a:latin typeface="Arial" panose="020B0604020202020204" pitchFamily="34" charset="0"/>
                <a:ea typeface="Calibri" panose="020F0502020204030204" pitchFamily="34" charset="0"/>
                <a:cs typeface="Times New Roman" panose="02020603050405020304" pitchFamily="18" charset="0"/>
              </a:rPr>
              <a:t>23. Waarom </a:t>
            </a:r>
            <a:r>
              <a:rPr lang="nl-NL" dirty="0">
                <a:latin typeface="Arial" panose="020B0604020202020204" pitchFamily="34" charset="0"/>
                <a:ea typeface="Calibri" panose="020F0502020204030204" pitchFamily="34" charset="0"/>
                <a:cs typeface="Times New Roman" panose="02020603050405020304" pitchFamily="18" charset="0"/>
              </a:rPr>
              <a:t>laat je gewassen staan in de winter op het </a:t>
            </a:r>
            <a:endParaRPr lang="nl-NL" dirty="0" smtClean="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r>
              <a:rPr lang="nl-NL" dirty="0" smtClean="0">
                <a:latin typeface="Arial" panose="020B0604020202020204" pitchFamily="34" charset="0"/>
                <a:ea typeface="Calibri" panose="020F0502020204030204" pitchFamily="34" charset="0"/>
                <a:cs typeface="Times New Roman" panose="02020603050405020304" pitchFamily="18" charset="0"/>
              </a:rPr>
              <a:t>      land</a:t>
            </a:r>
            <a:r>
              <a:rPr lang="nl-NL" dirty="0">
                <a:latin typeface="Arial" panose="020B0604020202020204" pitchFamily="34" charset="0"/>
                <a:ea typeface="Calibri" panose="020F0502020204030204" pitchFamily="34" charset="0"/>
                <a:cs typeface="Times New Roman" panose="02020603050405020304" pitchFamily="18" charset="0"/>
              </a:rPr>
              <a:t>? </a:t>
            </a:r>
            <a:r>
              <a:rPr lang="nl-NL" b="1" dirty="0">
                <a:latin typeface="Arial" panose="020B0604020202020204" pitchFamily="34" charset="0"/>
                <a:ea typeface="Calibri" panose="020F0502020204030204" pitchFamily="34" charset="0"/>
                <a:cs typeface="Times New Roman" panose="02020603050405020304" pitchFamily="18" charset="0"/>
              </a:rPr>
              <a:t>De voedingsstoffen spoelen niet uit. </a:t>
            </a:r>
            <a:endParaRPr lang="nl-NL"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9719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Afwijkingen in de teelt: Onkruiden</a:t>
            </a:r>
            <a:endParaRPr lang="nl-NL" dirty="0"/>
          </a:p>
        </p:txBody>
      </p:sp>
      <p:sp>
        <p:nvSpPr>
          <p:cNvPr id="3" name="Tijdelijke aanduiding voor inhoud 2"/>
          <p:cNvSpPr>
            <a:spLocks noGrp="1"/>
          </p:cNvSpPr>
          <p:nvPr>
            <p:ph idx="1"/>
          </p:nvPr>
        </p:nvSpPr>
        <p:spPr/>
        <p:txBody>
          <a:bodyPr/>
          <a:lstStyle/>
          <a:p>
            <a:r>
              <a:rPr lang="nl-NL" dirty="0" smtClean="0"/>
              <a:t>Vind je op wikiwijs</a:t>
            </a:r>
          </a:p>
          <a:p>
            <a:r>
              <a:rPr lang="nl-NL" dirty="0" smtClean="0"/>
              <a:t>Maak de opdracht</a:t>
            </a:r>
          </a:p>
          <a:p>
            <a:r>
              <a:rPr lang="nl-NL" dirty="0" smtClean="0"/>
              <a:t>Lever in op Teams</a:t>
            </a:r>
          </a:p>
          <a:p>
            <a:r>
              <a:rPr lang="nl-NL" dirty="0" smtClean="0"/>
              <a:t>Bespreken/ kijken </a:t>
            </a:r>
            <a:r>
              <a:rPr lang="nl-NL" smtClean="0"/>
              <a:t>we na de </a:t>
            </a:r>
            <a:r>
              <a:rPr lang="nl-NL" dirty="0" smtClean="0"/>
              <a:t>volgende les.</a:t>
            </a:r>
            <a:endParaRPr lang="nl-NL" dirty="0"/>
          </a:p>
        </p:txBody>
      </p:sp>
    </p:spTree>
    <p:extLst>
      <p:ext uri="{BB962C8B-B14F-4D97-AF65-F5344CB8AC3E}">
        <p14:creationId xmlns:p14="http://schemas.microsoft.com/office/powerpoint/2010/main" val="196545678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211</Words>
  <Application>Microsoft Office PowerPoint</Application>
  <PresentationFormat>Breedbeeld</PresentationFormat>
  <Paragraphs>105</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Calibri Light</vt:lpstr>
      <vt:lpstr>Times New Roman</vt:lpstr>
      <vt:lpstr>Kantoorthema</vt:lpstr>
      <vt:lpstr>Plantenteelt, kringlooplandbouw, periode 4</vt:lpstr>
      <vt:lpstr>PowerPoint-presentatie</vt:lpstr>
      <vt:lpstr>PowerPoint-presentatie</vt:lpstr>
      <vt:lpstr>PowerPoint-presentatie</vt:lpstr>
      <vt:lpstr>PowerPoint-presentatie</vt:lpstr>
      <vt:lpstr>PowerPoint-presentatie</vt:lpstr>
      <vt:lpstr>PowerPoint-presentatie</vt:lpstr>
      <vt:lpstr>Opdracht: Afwijkingen in de teelt: Onkruiden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Schuurmans Strijbosch</dc:creator>
  <cp:lastModifiedBy>Marieke Schuurmans Strijbosch</cp:lastModifiedBy>
  <cp:revision>5</cp:revision>
  <dcterms:created xsi:type="dcterms:W3CDTF">2020-05-14T07:07:29Z</dcterms:created>
  <dcterms:modified xsi:type="dcterms:W3CDTF">2020-05-14T07:54:58Z</dcterms:modified>
</cp:coreProperties>
</file>